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  <p:sldId id="272" r:id="rId5"/>
    <p:sldId id="273" r:id="rId6"/>
    <p:sldId id="265" r:id="rId7"/>
    <p:sldId id="274" r:id="rId8"/>
    <p:sldId id="260" r:id="rId9"/>
    <p:sldId id="259" r:id="rId10"/>
    <p:sldId id="261" r:id="rId11"/>
    <p:sldId id="262" r:id="rId12"/>
    <p:sldId id="279" r:id="rId13"/>
    <p:sldId id="275" r:id="rId14"/>
    <p:sldId id="281" r:id="rId15"/>
    <p:sldId id="276" r:id="rId16"/>
    <p:sldId id="277" r:id="rId17"/>
    <p:sldId id="280" r:id="rId18"/>
    <p:sldId id="282" r:id="rId19"/>
    <p:sldId id="270" r:id="rId20"/>
    <p:sldId id="267" r:id="rId21"/>
    <p:sldId id="264" r:id="rId22"/>
    <p:sldId id="266" r:id="rId23"/>
    <p:sldId id="285" r:id="rId24"/>
    <p:sldId id="283" r:id="rId25"/>
    <p:sldId id="286" r:id="rId26"/>
    <p:sldId id="263" r:id="rId27"/>
    <p:sldId id="268" r:id="rId28"/>
    <p:sldId id="269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4"/>
    <p:restoredTop sz="96291"/>
  </p:normalViewPr>
  <p:slideViewPr>
    <p:cSldViewPr snapToGrid="0" snapToObjects="1">
      <p:cViewPr varScale="1">
        <p:scale>
          <a:sx n="121" d="100"/>
          <a:sy n="121" d="100"/>
        </p:scale>
        <p:origin x="192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2108293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10061688" y="0"/>
            <a:ext cx="2130312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2267" y="3693646"/>
            <a:ext cx="7262284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2267" y="5204012"/>
            <a:ext cx="7262284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10400" y="6356351"/>
            <a:ext cx="28448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E9CC01-C85C-9344-BF88-CB2589C8D17C}" type="datetimeFigureOut">
              <a:rPr lang="en-US" smtClean="0"/>
              <a:t>9/20/15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36800" y="6356351"/>
            <a:ext cx="38608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2640" y="4841210"/>
            <a:ext cx="804672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609600"/>
            <a:ext cx="4817096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98168" y="381000"/>
            <a:ext cx="5084233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646" y="2209800"/>
            <a:ext cx="4818389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9CC01-C85C-9344-BF88-CB2589C8D17C}" type="datetimeFigureOut">
              <a:rPr lang="en-US" smtClean="0"/>
              <a:t>9/20/15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A2E3-9482-A144-8106-92BBF1E9C1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5689600" y="0"/>
            <a:ext cx="65024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609600"/>
            <a:ext cx="4817096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98168" y="381000"/>
            <a:ext cx="5084233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646" y="2209800"/>
            <a:ext cx="4818389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9CC01-C85C-9344-BF88-CB2589C8D17C}" type="datetimeFigureOut">
              <a:rPr lang="en-US" smtClean="0"/>
              <a:t>9/20/15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A2E3-9482-A144-8106-92BBF1E9C1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12192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9CC01-C85C-9344-BF88-CB2589C8D17C}" type="datetimeFigureOut">
              <a:rPr lang="en-US" smtClean="0"/>
              <a:t>9/20/15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A2E3-9482-A144-8106-92BBF1E9C1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102616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0" y="381001"/>
            <a:ext cx="19304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381002"/>
            <a:ext cx="89408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9CC01-C85C-9344-BF88-CB2589C8D17C}" type="datetimeFigureOut">
              <a:rPr lang="en-US" smtClean="0"/>
              <a:t>9/20/15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A2E3-9482-A144-8106-92BBF1E9C1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12192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9CC01-C85C-9344-BF88-CB2589C8D17C}" type="datetimeFigureOut">
              <a:rPr lang="en-US" smtClean="0"/>
              <a:t>9/20/15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A2E3-9482-A144-8106-92BBF1E9C1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2108293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10061688" y="0"/>
            <a:ext cx="2130312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2267" y="3693646"/>
            <a:ext cx="7262284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2267" y="5204012"/>
            <a:ext cx="7262284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10400" y="6356351"/>
            <a:ext cx="28448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E9CC01-C85C-9344-BF88-CB2589C8D17C}" type="datetimeFigureOut">
              <a:rPr lang="en-US" smtClean="0"/>
              <a:t>9/20/15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36800" y="6356351"/>
            <a:ext cx="38608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2640" y="4841210"/>
            <a:ext cx="804672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4410636" y="950260"/>
            <a:ext cx="3370728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2267" y="1851213"/>
            <a:ext cx="7262285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2267" y="3576918"/>
            <a:ext cx="7262285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9CC01-C85C-9344-BF88-CB2589C8D17C}" type="datetimeFigureOut">
              <a:rPr lang="en-US" smtClean="0"/>
              <a:t>9/20/15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A2E3-9482-A144-8106-92BBF1E9C1EF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12192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12192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2640" y="3258806"/>
            <a:ext cx="804672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12192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6216" y="1774825"/>
            <a:ext cx="475488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55379" y="1774825"/>
            <a:ext cx="475488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9CC01-C85C-9344-BF88-CB2589C8D17C}" type="datetimeFigureOut">
              <a:rPr lang="en-US" smtClean="0"/>
              <a:t>9/20/15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A2E3-9482-A144-8106-92BBF1E9C1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12192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6320" y="1879320"/>
            <a:ext cx="475488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36320" y="2590800"/>
            <a:ext cx="475488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54731" y="1879320"/>
            <a:ext cx="475488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54731" y="2590800"/>
            <a:ext cx="475488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9CC01-C85C-9344-BF88-CB2589C8D17C}" type="datetimeFigureOut">
              <a:rPr lang="en-US" smtClean="0"/>
              <a:t>9/20/15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A2E3-9482-A144-8106-92BBF1E9C1E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6354731" y="2460813"/>
            <a:ext cx="4751131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1040069" y="2460813"/>
            <a:ext cx="4751131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12192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9CC01-C85C-9344-BF88-CB2589C8D17C}" type="datetimeFigureOut">
              <a:rPr lang="en-US" smtClean="0"/>
              <a:t>9/20/15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A2E3-9482-A144-8106-92BBF1E9C1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9CC01-C85C-9344-BF88-CB2589C8D17C}" type="datetimeFigureOut">
              <a:rPr lang="en-US" smtClean="0"/>
              <a:t>9/20/15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A2E3-9482-A144-8106-92BBF1E9C1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5689600" y="0"/>
            <a:ext cx="65024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609601"/>
            <a:ext cx="4817035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4479" y="381002"/>
            <a:ext cx="5084232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2209801"/>
            <a:ext cx="4817035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9CC01-C85C-9344-BF88-CB2589C8D17C}" type="datetimeFigureOut">
              <a:rPr lang="en-US" smtClean="0"/>
              <a:t>9/20/15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9600" y="6356351"/>
            <a:ext cx="8128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E1B0A2E3-9482-A144-8106-92BBF1E9C1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6217" y="40342"/>
            <a:ext cx="10094383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217" y="1761566"/>
            <a:ext cx="10094383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69083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A9E9CC01-C85C-9344-BF88-CB2589C8D17C}" type="datetimeFigureOut">
              <a:rPr lang="en-US" smtClean="0"/>
              <a:t>9/20/15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89600" y="6356351"/>
            <a:ext cx="81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E1B0A2E3-9482-A144-8106-92BBF1E9C1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6047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li1-cp.weebly.com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damaris_rodriguez@princeton.org" TargetMode="External"/><Relationship Id="rId3" Type="http://schemas.openxmlformats.org/officeDocument/2006/relationships/hyperlink" Target="mailto:Mary_gutierrez@princetonk12.org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erydaymathonline.com" TargetMode="External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orestandards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First Grade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Dual Language Immersion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Sra. Rodriguez – Spanish Partner</a:t>
            </a:r>
          </a:p>
          <a:p>
            <a:r>
              <a:rPr lang="en-US" sz="2400" dirty="0"/>
              <a:t>Mrs. Gutierrez – English Partner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4686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sz="3000" dirty="0"/>
              <a:t>Learning Community</a:t>
            </a:r>
          </a:p>
          <a:p>
            <a:pPr>
              <a:defRPr/>
            </a:pPr>
            <a:r>
              <a:rPr lang="en-US" sz="3000" dirty="0"/>
              <a:t>Family Community</a:t>
            </a:r>
          </a:p>
          <a:p>
            <a:pPr>
              <a:defRPr/>
            </a:pPr>
            <a:r>
              <a:rPr lang="en-US" sz="3000" dirty="0"/>
              <a:t>Neighborhood Community</a:t>
            </a:r>
          </a:p>
          <a:p>
            <a:pPr>
              <a:defRPr/>
            </a:pPr>
            <a:r>
              <a:rPr lang="en-US" sz="3000" dirty="0"/>
              <a:t>Anti-Bullying</a:t>
            </a:r>
          </a:p>
          <a:p>
            <a:pPr>
              <a:defRPr/>
            </a:pPr>
            <a:r>
              <a:rPr lang="en-US" sz="3000" dirty="0"/>
              <a:t>Now and Then</a:t>
            </a:r>
          </a:p>
          <a:p>
            <a:pPr lvl="1">
              <a:defRPr/>
            </a:pPr>
            <a:r>
              <a:rPr lang="en-US" sz="3000" dirty="0"/>
              <a:t>Ancestors &amp; Historical Figures/Events</a:t>
            </a:r>
          </a:p>
          <a:p>
            <a:pPr lvl="1">
              <a:defRPr/>
            </a:pPr>
            <a:r>
              <a:rPr lang="en-US" sz="3000" dirty="0"/>
              <a:t>Current Events - Time for Kids</a:t>
            </a:r>
          </a:p>
          <a:p>
            <a:pPr>
              <a:defRPr/>
            </a:pPr>
            <a:r>
              <a:rPr lang="en-US" sz="3000" dirty="0"/>
              <a:t>Map Skills - Primary Maps and Globes</a:t>
            </a:r>
          </a:p>
          <a:p>
            <a:pPr>
              <a:buNone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702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Weather</a:t>
            </a:r>
          </a:p>
          <a:p>
            <a:pPr>
              <a:defRPr/>
            </a:pPr>
            <a:r>
              <a:rPr lang="en-US" dirty="0"/>
              <a:t>Environmental Education</a:t>
            </a:r>
          </a:p>
          <a:p>
            <a:pPr>
              <a:defRPr/>
            </a:pPr>
            <a:r>
              <a:rPr lang="en-US" dirty="0"/>
              <a:t>Plants Life Cycles &amp; Gardening</a:t>
            </a:r>
          </a:p>
          <a:p>
            <a:pPr>
              <a:defRPr/>
            </a:pPr>
            <a:r>
              <a:rPr lang="en-US" dirty="0"/>
              <a:t>Science Processing and Classification Skills</a:t>
            </a:r>
          </a:p>
          <a:p>
            <a:pPr>
              <a:defRPr/>
            </a:pPr>
            <a:r>
              <a:rPr lang="en-US" dirty="0"/>
              <a:t>Light and Shadows</a:t>
            </a:r>
          </a:p>
          <a:p>
            <a:pPr>
              <a:defRPr/>
            </a:pPr>
            <a:r>
              <a:rPr lang="en-US" dirty="0"/>
              <a:t>Animal Life Cycle - Baby Chick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124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Spanish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Math homework will be sent on Monday in the blue </a:t>
            </a:r>
            <a:r>
              <a:rPr lang="en-US" sz="3600" dirty="0" smtClean="0"/>
              <a:t>folder and is due on Friday.</a:t>
            </a:r>
          </a:p>
          <a:p>
            <a:r>
              <a:rPr lang="en-US" sz="3600" dirty="0" smtClean="0"/>
              <a:t>English home links are available on the Everyday Math website.</a:t>
            </a:r>
          </a:p>
          <a:p>
            <a:endParaRPr lang="en-US" sz="3600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332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Reading Strategies – Daily Lesson</a:t>
            </a:r>
          </a:p>
          <a:p>
            <a:r>
              <a:rPr lang="en-US" sz="3600" dirty="0" smtClean="0"/>
              <a:t>Guided Reading – (Small Group /2-3 per day)</a:t>
            </a:r>
          </a:p>
          <a:p>
            <a:r>
              <a:rPr lang="en-US" sz="3600" dirty="0" smtClean="0"/>
              <a:t>Independent Reading - Daily</a:t>
            </a:r>
          </a:p>
          <a:p>
            <a:r>
              <a:rPr lang="en-US" sz="3600" dirty="0" smtClean="0"/>
              <a:t>Partner Reading – Daily</a:t>
            </a:r>
          </a:p>
          <a:p>
            <a:r>
              <a:rPr lang="en-US" sz="3600" dirty="0"/>
              <a:t>Shared Reading – Throughout the Day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58277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Units of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218" y="1761566"/>
            <a:ext cx="10094382" cy="4896780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sz="2400" b="1" dirty="0" smtClean="0"/>
              <a:t>Launching Writer’s Workshop</a:t>
            </a:r>
          </a:p>
          <a:p>
            <a:pPr>
              <a:lnSpc>
                <a:spcPct val="70000"/>
              </a:lnSpc>
            </a:pPr>
            <a:r>
              <a:rPr lang="en-US" sz="2400" b="1" dirty="0" smtClean="0"/>
              <a:t>Personal Narratives</a:t>
            </a:r>
          </a:p>
          <a:p>
            <a:pPr lvl="1">
              <a:lnSpc>
                <a:spcPct val="70000"/>
              </a:lnSpc>
            </a:pPr>
            <a:r>
              <a:rPr lang="en-US" sz="2400" dirty="0" smtClean="0"/>
              <a:t>Small Moments (Craft)</a:t>
            </a:r>
          </a:p>
          <a:p>
            <a:pPr lvl="1">
              <a:lnSpc>
                <a:spcPct val="70000"/>
              </a:lnSpc>
            </a:pPr>
            <a:r>
              <a:rPr lang="en-US" sz="2400" dirty="0" smtClean="0"/>
              <a:t>Writing for Readers (Syntax)</a:t>
            </a:r>
          </a:p>
          <a:p>
            <a:pPr lvl="1">
              <a:lnSpc>
                <a:spcPct val="70000"/>
              </a:lnSpc>
            </a:pPr>
            <a:r>
              <a:rPr lang="en-US" sz="2400" dirty="0" smtClean="0"/>
              <a:t>Craft of Revision (Editing)</a:t>
            </a:r>
          </a:p>
          <a:p>
            <a:pPr>
              <a:lnSpc>
                <a:spcPct val="70000"/>
              </a:lnSpc>
            </a:pPr>
            <a:r>
              <a:rPr lang="en-US" sz="2400" b="1" dirty="0" smtClean="0"/>
              <a:t>Non-Fiction</a:t>
            </a:r>
          </a:p>
          <a:p>
            <a:pPr lvl="1">
              <a:lnSpc>
                <a:spcPct val="70000"/>
              </a:lnSpc>
            </a:pPr>
            <a:r>
              <a:rPr lang="en-US" sz="2400" dirty="0" smtClean="0"/>
              <a:t>How-to Books (Procedural)</a:t>
            </a:r>
          </a:p>
          <a:p>
            <a:pPr lvl="1">
              <a:lnSpc>
                <a:spcPct val="70000"/>
              </a:lnSpc>
            </a:pPr>
            <a:r>
              <a:rPr lang="en-US" sz="2400" dirty="0" smtClean="0"/>
              <a:t>All About (Expert)</a:t>
            </a:r>
          </a:p>
          <a:p>
            <a:pPr>
              <a:lnSpc>
                <a:spcPct val="70000"/>
              </a:lnSpc>
            </a:pPr>
            <a:r>
              <a:rPr lang="en-US" sz="2400" b="1" dirty="0" smtClean="0"/>
              <a:t>Poetry</a:t>
            </a:r>
          </a:p>
          <a:p>
            <a:pPr>
              <a:lnSpc>
                <a:spcPct val="70000"/>
              </a:lnSpc>
            </a:pPr>
            <a:r>
              <a:rPr lang="en-US" sz="2400" b="1" dirty="0" smtClean="0"/>
              <a:t>Opinion Letter Writing</a:t>
            </a:r>
          </a:p>
          <a:p>
            <a:pPr>
              <a:lnSpc>
                <a:spcPct val="70000"/>
              </a:lnSpc>
            </a:pPr>
            <a:r>
              <a:rPr lang="en-US" sz="2400" b="1" dirty="0" smtClean="0"/>
              <a:t>Authors as Mentors  </a:t>
            </a:r>
            <a:r>
              <a:rPr lang="en-US" sz="2400" dirty="0" smtClean="0"/>
              <a:t>( Study an Author)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39628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Developing Writing Ideas Across Genres</a:t>
            </a:r>
          </a:p>
          <a:p>
            <a:r>
              <a:rPr lang="en-US" sz="3200" dirty="0" smtClean="0"/>
              <a:t>Focus/Elaboration/Structure/Voice/Syntax</a:t>
            </a:r>
          </a:p>
          <a:p>
            <a:r>
              <a:rPr lang="en-US" sz="3200" dirty="0" smtClean="0"/>
              <a:t>Revision / Editing</a:t>
            </a:r>
          </a:p>
          <a:p>
            <a:r>
              <a:rPr lang="en-US" sz="3200" dirty="0" smtClean="0"/>
              <a:t>Writing Mechanics</a:t>
            </a:r>
          </a:p>
        </p:txBody>
      </p:sp>
    </p:spTree>
    <p:extLst>
      <p:ext uri="{BB962C8B-B14F-4D97-AF65-F5344CB8AC3E}">
        <p14:creationId xmlns:p14="http://schemas.microsoft.com/office/powerpoint/2010/main" val="19352696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Study/Handwriting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Fundations (Wilson Language Basics)</a:t>
            </a:r>
          </a:p>
          <a:p>
            <a:r>
              <a:rPr lang="en-US" sz="3200" dirty="0" smtClean="0"/>
              <a:t>Phonics / Whole Language</a:t>
            </a:r>
          </a:p>
          <a:p>
            <a:r>
              <a:rPr lang="en-US" sz="3200" dirty="0" smtClean="0"/>
              <a:t>Multi-sensory Program</a:t>
            </a:r>
          </a:p>
          <a:p>
            <a:r>
              <a:rPr lang="en-US" sz="3200" dirty="0" smtClean="0"/>
              <a:t>Study </a:t>
            </a:r>
            <a:r>
              <a:rPr lang="en-US" sz="3200" dirty="0"/>
              <a:t>S</a:t>
            </a:r>
            <a:r>
              <a:rPr lang="en-US" sz="3200" dirty="0" smtClean="0"/>
              <a:t>pelling Patterns:  digraphs, consonant blends, word families, double consonants, suffixes, closed syllables, r-controlled vowels and long vowel rules.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71070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4000" b="1" dirty="0" smtClean="0"/>
              <a:t>Reading &amp; Word Study</a:t>
            </a:r>
          </a:p>
          <a:p>
            <a:r>
              <a:rPr lang="en-US" sz="4000" dirty="0" smtClean="0"/>
              <a:t>Students should bring a book and their reading homework journal home every night.</a:t>
            </a:r>
          </a:p>
          <a:p>
            <a:r>
              <a:rPr lang="en-US" sz="4000" dirty="0"/>
              <a:t>Homework will be sent home on Monday and is due on Friday</a:t>
            </a:r>
          </a:p>
          <a:p>
            <a:pPr marL="0" indent="0">
              <a:buNone/>
            </a:pPr>
            <a:endParaRPr lang="en-US" sz="4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425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800" dirty="0" smtClean="0"/>
              <a:t>Students should read for at least 10 minutes every night</a:t>
            </a:r>
            <a:endParaRPr lang="en-US" sz="3800" dirty="0"/>
          </a:p>
          <a:p>
            <a:r>
              <a:rPr lang="en-US" sz="3800" dirty="0" smtClean="0"/>
              <a:t>Students will bring home a different ”just right” book every night.</a:t>
            </a:r>
          </a:p>
          <a:p>
            <a:r>
              <a:rPr lang="en-US" sz="3800" b="1" dirty="0" smtClean="0"/>
              <a:t>Students</a:t>
            </a:r>
            <a:r>
              <a:rPr lang="en-US" sz="3800" dirty="0" smtClean="0"/>
              <a:t> will write the date and title of their book in their Reading Homework Journal every night.</a:t>
            </a:r>
          </a:p>
          <a:p>
            <a:r>
              <a:rPr lang="en-US" sz="3800" dirty="0" smtClean="0"/>
              <a:t>Send “just right” books back to school every day.</a:t>
            </a:r>
          </a:p>
          <a:p>
            <a:r>
              <a:rPr lang="en-US" sz="3800" dirty="0" smtClean="0"/>
              <a:t>Books may feel simple…they are at the </a:t>
            </a:r>
            <a:r>
              <a:rPr lang="en-US" sz="3800" b="1" dirty="0" smtClean="0"/>
              <a:t>student’s demonstrated independent reading level.</a:t>
            </a:r>
          </a:p>
          <a:p>
            <a:r>
              <a:rPr lang="en-US" sz="3800" dirty="0" smtClean="0"/>
              <a:t>Turn in Reading Homework Journals on Friday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936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1800" b="1" u="sng" dirty="0" smtClean="0">
                <a:ea typeface="MS PGothic" charset="-128"/>
              </a:rPr>
              <a:t>Formative</a:t>
            </a:r>
          </a:p>
          <a:p>
            <a:pPr lvl="1"/>
            <a:r>
              <a:rPr lang="en-US" altLang="en-US" sz="1800" dirty="0" smtClean="0">
                <a:ea typeface="MS PGothic" charset="-128"/>
              </a:rPr>
              <a:t>Check in-class work (daily)</a:t>
            </a:r>
          </a:p>
          <a:p>
            <a:pPr lvl="1"/>
            <a:r>
              <a:rPr lang="en-US" altLang="en-US" sz="1800" dirty="0" smtClean="0">
                <a:ea typeface="MS PGothic" charset="-128"/>
              </a:rPr>
              <a:t>Reading and Writing conferences (daily/weekly)</a:t>
            </a:r>
          </a:p>
          <a:p>
            <a:pPr lvl="1"/>
            <a:r>
              <a:rPr lang="en-US" altLang="en-US" sz="1800" dirty="0" smtClean="0">
                <a:ea typeface="MS PGothic" charset="-128"/>
              </a:rPr>
              <a:t>Check homework (weekly)</a:t>
            </a:r>
          </a:p>
          <a:p>
            <a:pPr lvl="1"/>
            <a:r>
              <a:rPr lang="en-US" altLang="en-US" sz="1800" dirty="0" smtClean="0">
                <a:ea typeface="MS PGothic" charset="-128"/>
              </a:rPr>
              <a:t>Small Group work (daily/weekly)</a:t>
            </a:r>
          </a:p>
          <a:p>
            <a:pPr lvl="1"/>
            <a:r>
              <a:rPr lang="en-US" altLang="en-US" sz="1800" dirty="0" smtClean="0">
                <a:ea typeface="MS PGothic" charset="-128"/>
              </a:rPr>
              <a:t>Published Writing (monthly)</a:t>
            </a:r>
          </a:p>
          <a:p>
            <a:pPr lvl="1"/>
            <a:r>
              <a:rPr lang="en-US" altLang="en-US" sz="1800" dirty="0" smtClean="0">
                <a:ea typeface="MS PGothic" charset="-128"/>
              </a:rPr>
              <a:t>Dictation (weekly)</a:t>
            </a:r>
          </a:p>
          <a:p>
            <a:r>
              <a:rPr lang="en-US" altLang="en-US" sz="1800" b="1" u="sng" dirty="0" smtClean="0">
                <a:ea typeface="MS PGothic" charset="-128"/>
              </a:rPr>
              <a:t>Summative</a:t>
            </a:r>
          </a:p>
          <a:p>
            <a:pPr lvl="1"/>
            <a:r>
              <a:rPr lang="en-US" altLang="en-US" sz="1800" dirty="0" smtClean="0">
                <a:ea typeface="MS PGothic" charset="-128"/>
              </a:rPr>
              <a:t>Math Unit Assessments (monthly), Constructed Tasks (quarterly) and Pre-Mid-End of Year Assessments.</a:t>
            </a:r>
          </a:p>
          <a:p>
            <a:pPr lvl="1"/>
            <a:r>
              <a:rPr lang="en-US" altLang="en-US" sz="1800" dirty="0" smtClean="0">
                <a:ea typeface="MS PGothic" charset="-128"/>
              </a:rPr>
              <a:t>DRA</a:t>
            </a:r>
            <a:r>
              <a:rPr lang="ja-JP" altLang="en-US" sz="1800" dirty="0" smtClean="0">
                <a:ea typeface="MS PGothic" charset="-128"/>
              </a:rPr>
              <a:t>’</a:t>
            </a:r>
            <a:r>
              <a:rPr lang="en-US" altLang="ja-JP" sz="1800" dirty="0" smtClean="0">
                <a:ea typeface="MS PGothic" charset="-128"/>
              </a:rPr>
              <a:t>s and Running Records - Monthly</a:t>
            </a:r>
          </a:p>
          <a:p>
            <a:pPr lvl="1"/>
            <a:r>
              <a:rPr lang="en-US" altLang="en-US" sz="1800" dirty="0" smtClean="0">
                <a:ea typeface="MS PGothic" charset="-128"/>
              </a:rPr>
              <a:t>Gentry (spelling), Sentence Dictation and Writing Assessment (semi-annually)</a:t>
            </a:r>
          </a:p>
          <a:p>
            <a:pPr lvl="1"/>
            <a:r>
              <a:rPr lang="en-US" altLang="en-US" sz="1800" dirty="0" smtClean="0">
                <a:ea typeface="MS PGothic" charset="-128"/>
              </a:rPr>
              <a:t>Conferences (November and March)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969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Sra. Rodriguez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217" y="1800054"/>
            <a:ext cx="10094383" cy="4289611"/>
          </a:xfrm>
        </p:spPr>
        <p:txBody>
          <a:bodyPr/>
          <a:lstStyle/>
          <a:p>
            <a:r>
              <a:rPr lang="en-US" altLang="en-US" sz="3600" dirty="0" smtClean="0">
                <a:effectLst/>
                <a:ea typeface="ＭＳ Ｐゴシック" charset="-128"/>
              </a:rPr>
              <a:t>15 years of teaching experience.</a:t>
            </a:r>
          </a:p>
          <a:p>
            <a:r>
              <a:rPr lang="en-US" altLang="en-US" sz="3600" dirty="0" smtClean="0">
                <a:effectLst/>
                <a:ea typeface="ＭＳ Ｐゴシック" charset="-128"/>
              </a:rPr>
              <a:t> My family is from Puerto Rico. I was born in the Bronx, NY</a:t>
            </a:r>
          </a:p>
          <a:p>
            <a:r>
              <a:rPr lang="en-US" altLang="en-US" sz="3600" dirty="0" smtClean="0">
                <a:effectLst/>
                <a:ea typeface="ＭＳ Ｐゴシック" charset="-128"/>
              </a:rPr>
              <a:t>Married with two children, Leonardo and Venus</a:t>
            </a:r>
          </a:p>
          <a:p>
            <a:r>
              <a:rPr lang="en-US" altLang="en-US" sz="3600" dirty="0" smtClean="0">
                <a:ea typeface="ＭＳ Ｐゴシック" charset="-128"/>
              </a:rPr>
              <a:t>Bilingual, biliterate and bicultural family</a:t>
            </a:r>
            <a:r>
              <a:rPr lang="en-US" altLang="en-US" sz="3600" dirty="0" smtClean="0">
                <a:latin typeface="Book Antiqua" charset="0"/>
                <a:ea typeface="ＭＳ Ｐゴシック" charset="-128"/>
              </a:rPr>
              <a:t>.</a:t>
            </a:r>
          </a:p>
          <a:p>
            <a:endParaRPr lang="en-US" altLang="en-US" dirty="0" smtClean="0">
              <a:effectLst/>
              <a:latin typeface="Book Antiqua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25207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How Can You </a:t>
            </a:r>
            <a:r>
              <a:rPr lang="en-US" sz="3600" dirty="0"/>
              <a:t>S</a:t>
            </a:r>
            <a:r>
              <a:rPr lang="en-US" sz="3600" dirty="0" smtClean="0"/>
              <a:t>upport </a:t>
            </a:r>
            <a:r>
              <a:rPr lang="en-US" sz="3600" dirty="0"/>
              <a:t>Y</a:t>
            </a:r>
            <a:r>
              <a:rPr lang="en-US" sz="3600" dirty="0" smtClean="0"/>
              <a:t>our </a:t>
            </a:r>
            <a:r>
              <a:rPr lang="en-US" sz="3600" dirty="0"/>
              <a:t>C</a:t>
            </a:r>
            <a:r>
              <a:rPr lang="en-US" sz="3600" dirty="0" smtClean="0"/>
              <a:t>hild at Home?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Create a quiet place to do homework</a:t>
            </a:r>
          </a:p>
          <a:p>
            <a:r>
              <a:rPr lang="en-US" sz="3600" dirty="0" smtClean="0"/>
              <a:t>Complete homework on time</a:t>
            </a:r>
          </a:p>
          <a:p>
            <a:r>
              <a:rPr lang="en-US" sz="3600" dirty="0" smtClean="0"/>
              <a:t>Read every night</a:t>
            </a:r>
          </a:p>
          <a:p>
            <a:r>
              <a:rPr lang="en-US" sz="3600" dirty="0" smtClean="0"/>
              <a:t>Talk with your child about their work</a:t>
            </a:r>
          </a:p>
          <a:p>
            <a:r>
              <a:rPr lang="en-US" sz="3600" dirty="0" smtClean="0"/>
              <a:t>See packet for a complete list of suggestions.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68557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of Conduct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Be Kind</a:t>
            </a:r>
          </a:p>
          <a:p>
            <a:pPr>
              <a:defRPr/>
            </a:pPr>
            <a:r>
              <a:rPr lang="en-US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Be Responsible </a:t>
            </a:r>
            <a:endParaRPr lang="en-US" altLang="en-US" sz="3200" b="1" dirty="0" smtClean="0">
              <a:effectLst>
                <a:outerShdw blurRad="38100" dist="38100" dir="2700000" algn="tl">
                  <a:srgbClr val="C0C0C0"/>
                </a:outerShdw>
              </a:effectLst>
              <a:ea typeface="ＭＳ Ｐゴシック" charset="-128"/>
            </a:endParaRPr>
          </a:p>
          <a:p>
            <a:pPr>
              <a:defRPr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Be Respectful</a:t>
            </a:r>
            <a:endParaRPr lang="en-US" altLang="en-US" sz="3200" b="1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charset="-128"/>
            </a:endParaRPr>
          </a:p>
          <a:p>
            <a:pPr>
              <a:defRPr/>
            </a:pPr>
            <a:r>
              <a:rPr lang="en-US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Be Cooperative</a:t>
            </a:r>
          </a:p>
          <a:p>
            <a:pPr>
              <a:defRPr/>
            </a:pPr>
            <a:r>
              <a:rPr lang="en-US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Be In Control of Words and Actions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22492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2062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70000"/>
              </a:lnSpc>
            </a:pPr>
            <a:r>
              <a:rPr lang="en-US" altLang="en-US" sz="2200" dirty="0" smtClean="0">
                <a:effectLst/>
                <a:ea typeface="ＭＳ Ｐゴシック" charset="-128"/>
              </a:rPr>
              <a:t>Arrival --  8:25   Dismissal -- 3:00  Be on time!</a:t>
            </a:r>
          </a:p>
          <a:p>
            <a:pPr>
              <a:lnSpc>
                <a:spcPct val="70000"/>
              </a:lnSpc>
            </a:pPr>
            <a:r>
              <a:rPr kumimoji="0" lang="en-US" altLang="en-US" sz="2200" dirty="0" smtClean="0">
                <a:ea typeface="MS PGothic" charset="-128"/>
              </a:rPr>
              <a:t>If you arrive after 3:05 p.m. please pick your child up at the main office.</a:t>
            </a:r>
          </a:p>
          <a:p>
            <a:pPr>
              <a:lnSpc>
                <a:spcPct val="70000"/>
              </a:lnSpc>
            </a:pPr>
            <a:r>
              <a:rPr lang="en-US" altLang="en-US" sz="2200" dirty="0" smtClean="0">
                <a:effectLst/>
                <a:ea typeface="ＭＳ Ｐゴシック" charset="-128"/>
              </a:rPr>
              <a:t>Pack a healthy snack daily</a:t>
            </a:r>
            <a:r>
              <a:rPr lang="en-US" altLang="en-US" sz="2200" dirty="0">
                <a:ea typeface="ＭＳ Ｐゴシック" charset="-128"/>
              </a:rPr>
              <a:t> </a:t>
            </a:r>
            <a:r>
              <a:rPr lang="en-US" altLang="en-US" sz="2200" dirty="0" smtClean="0">
                <a:ea typeface="ＭＳ Ｐゴシック" charset="-128"/>
              </a:rPr>
              <a:t>and ONLY water to drink</a:t>
            </a:r>
            <a:endParaRPr lang="en-US" altLang="en-US" sz="2200" dirty="0" smtClean="0">
              <a:effectLst/>
              <a:ea typeface="ＭＳ Ｐゴシック" charset="-128"/>
            </a:endParaRPr>
          </a:p>
          <a:p>
            <a:pPr>
              <a:lnSpc>
                <a:spcPct val="70000"/>
              </a:lnSpc>
            </a:pPr>
            <a:r>
              <a:rPr lang="en-US" altLang="en-US" sz="2200" dirty="0" smtClean="0">
                <a:effectLst/>
                <a:ea typeface="ＭＳ Ｐゴシック" charset="-128"/>
              </a:rPr>
              <a:t>Dress your child appropriately for the weather.</a:t>
            </a:r>
          </a:p>
          <a:p>
            <a:pPr>
              <a:lnSpc>
                <a:spcPct val="70000"/>
              </a:lnSpc>
            </a:pPr>
            <a:r>
              <a:rPr lang="en-US" altLang="en-US" sz="2200" dirty="0" smtClean="0">
                <a:effectLst/>
                <a:ea typeface="ＭＳ Ｐゴシック" charset="-128"/>
              </a:rPr>
              <a:t>Check the blue folder everyday.</a:t>
            </a:r>
          </a:p>
          <a:p>
            <a:pPr>
              <a:lnSpc>
                <a:spcPct val="70000"/>
              </a:lnSpc>
            </a:pPr>
            <a:r>
              <a:rPr lang="en-US" altLang="en-US" sz="2200" dirty="0" smtClean="0">
                <a:effectLst/>
                <a:ea typeface="ＭＳ Ｐゴシック" charset="-128"/>
              </a:rPr>
              <a:t>Place lunch money in sealed envelope with your child</a:t>
            </a:r>
            <a:r>
              <a:rPr lang="ja-JP" altLang="en-US" sz="2200" dirty="0"/>
              <a:t>’</a:t>
            </a:r>
            <a:r>
              <a:rPr lang="en-US" altLang="ja-JP" sz="2200" dirty="0"/>
              <a:t>s name on it or pay for it online.</a:t>
            </a:r>
          </a:p>
          <a:p>
            <a:pPr>
              <a:lnSpc>
                <a:spcPct val="70000"/>
              </a:lnSpc>
            </a:pPr>
            <a:r>
              <a:rPr lang="en-US" altLang="en-US" sz="2200" dirty="0" smtClean="0">
                <a:effectLst/>
                <a:ea typeface="ＭＳ Ｐゴシック" charset="-128"/>
              </a:rPr>
              <a:t>Birthdays – notify in advance</a:t>
            </a:r>
          </a:p>
          <a:p>
            <a:pPr>
              <a:lnSpc>
                <a:spcPct val="70000"/>
              </a:lnSpc>
            </a:pPr>
            <a:r>
              <a:rPr lang="en-US" altLang="en-US" sz="2200" dirty="0" smtClean="0">
                <a:effectLst/>
                <a:ea typeface="ＭＳ Ｐゴシック" charset="-128"/>
              </a:rPr>
              <a:t>Practice daily life skills - zipping, buttoning, tying shoes.</a:t>
            </a:r>
          </a:p>
          <a:p>
            <a:pPr>
              <a:lnSpc>
                <a:spcPct val="70000"/>
              </a:lnSpc>
            </a:pPr>
            <a:r>
              <a:rPr lang="en-US" altLang="en-US" sz="2200" dirty="0" smtClean="0">
                <a:ea typeface="ＭＳ Ｐゴシック" charset="-128"/>
              </a:rPr>
              <a:t>Sneakers during PE</a:t>
            </a:r>
          </a:p>
          <a:p>
            <a:pPr>
              <a:lnSpc>
                <a:spcPct val="70000"/>
              </a:lnSpc>
            </a:pPr>
            <a:r>
              <a:rPr lang="en-US" altLang="en-US" sz="2600" b="1" dirty="0" smtClean="0">
                <a:ea typeface="ＭＳ Ｐゴシック" charset="-128"/>
              </a:rPr>
              <a:t>Our classrooms are Nut Free </a:t>
            </a:r>
          </a:p>
          <a:p>
            <a:pPr>
              <a:lnSpc>
                <a:spcPct val="70000"/>
              </a:lnSpc>
            </a:pPr>
            <a:endParaRPr lang="en-US" altLang="en-US" dirty="0" smtClean="0">
              <a:effectLst/>
              <a:latin typeface="Book Antiqua" charset="0"/>
              <a:ea typeface="ＭＳ Ｐゴシック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8731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Trips/Residency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Philadelphia Zoo – TBD (May)</a:t>
            </a:r>
          </a:p>
          <a:p>
            <a:r>
              <a:rPr lang="en-US" sz="3200" dirty="0" smtClean="0"/>
              <a:t>Artist in Resident – Dar Hosta James – TBD (January)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178813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Room Parents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Sonia Gessner – Cool Blue</a:t>
            </a:r>
          </a:p>
          <a:p>
            <a:r>
              <a:rPr lang="en-US" sz="3600" dirty="0" smtClean="0"/>
              <a:t>Kiki Jamieson – Mellow Yellow</a:t>
            </a:r>
          </a:p>
          <a:p>
            <a:r>
              <a:rPr lang="en-US" sz="3600" dirty="0" smtClean="0"/>
              <a:t>Will Dove – Mellow Yellow</a:t>
            </a:r>
          </a:p>
          <a:p>
            <a:r>
              <a:rPr lang="en-US" sz="3600" dirty="0" smtClean="0"/>
              <a:t> </a:t>
            </a:r>
            <a:r>
              <a:rPr lang="en-US" sz="3600" dirty="0"/>
              <a:t>Lindsay </a:t>
            </a:r>
            <a:r>
              <a:rPr lang="en-US" sz="3600" dirty="0" smtClean="0"/>
              <a:t>Casto - Grade 1 PTO Representative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265024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Please visit our Webpage for important information:</a:t>
            </a:r>
          </a:p>
          <a:p>
            <a:pPr marL="0" indent="0" algn="ctr">
              <a:buNone/>
            </a:pPr>
            <a:r>
              <a:rPr lang="en-US" sz="3600" dirty="0" smtClean="0">
                <a:hlinkClick r:id="rId2"/>
              </a:rPr>
              <a:t>www.dli1-cp.weebly.com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387245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Contact Us: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>
                <a:effectLst/>
                <a:ea typeface="ＭＳ Ｐゴシック" charset="-128"/>
              </a:rPr>
              <a:t>Email:  </a:t>
            </a:r>
          </a:p>
          <a:p>
            <a:pPr lvl="1"/>
            <a:r>
              <a:rPr lang="en-US" altLang="en-US" dirty="0" smtClean="0">
                <a:effectLst/>
                <a:ea typeface="ＭＳ Ｐゴシック" charset="-128"/>
                <a:hlinkClick r:id="rId2"/>
              </a:rPr>
              <a:t>damaris_rodriguez@princetonk12.org</a:t>
            </a:r>
            <a:r>
              <a:rPr lang="en-US" altLang="en-US" dirty="0" smtClean="0">
                <a:effectLst/>
                <a:ea typeface="ＭＳ Ｐゴシック" charset="-128"/>
              </a:rPr>
              <a:t> </a:t>
            </a:r>
          </a:p>
          <a:p>
            <a:pPr lvl="1"/>
            <a:r>
              <a:rPr lang="en-US" altLang="en-US" dirty="0">
                <a:ea typeface="ＭＳ Ｐゴシック" charset="-128"/>
                <a:hlinkClick r:id="rId3"/>
              </a:rPr>
              <a:t>m</a:t>
            </a:r>
            <a:r>
              <a:rPr lang="en-US" altLang="en-US" dirty="0" smtClean="0">
                <a:ea typeface="ＭＳ Ｐゴシック" charset="-128"/>
                <a:hlinkClick r:id="rId3"/>
              </a:rPr>
              <a:t>ary_gutierrez@princetonk12.org</a:t>
            </a:r>
            <a:endParaRPr lang="en-US" altLang="en-US" dirty="0" smtClean="0">
              <a:effectLst/>
              <a:ea typeface="ＭＳ Ｐゴシック" charset="-128"/>
            </a:endParaRPr>
          </a:p>
          <a:p>
            <a:r>
              <a:rPr lang="en-US" altLang="en-US" dirty="0" smtClean="0">
                <a:effectLst/>
                <a:ea typeface="ＭＳ Ｐゴシック" charset="-128"/>
              </a:rPr>
              <a:t>NOTES in </a:t>
            </a:r>
            <a:r>
              <a:rPr lang="en-US" altLang="en-US" dirty="0">
                <a:ea typeface="ＭＳ Ｐゴシック" charset="-128"/>
              </a:rPr>
              <a:t>B</a:t>
            </a:r>
            <a:r>
              <a:rPr lang="en-US" altLang="en-US" dirty="0" smtClean="0">
                <a:effectLst/>
                <a:ea typeface="ＭＳ Ｐゴシック" charset="-128"/>
              </a:rPr>
              <a:t>lue Folder</a:t>
            </a:r>
          </a:p>
          <a:p>
            <a:r>
              <a:rPr lang="en-US" altLang="en-US" dirty="0" smtClean="0">
                <a:ea typeface="ＭＳ Ｐゴシック" charset="-128"/>
              </a:rPr>
              <a:t>Email in advance</a:t>
            </a:r>
            <a:endParaRPr lang="en-US" altLang="en-US" dirty="0" smtClean="0">
              <a:effectLst/>
              <a:ea typeface="ＭＳ Ｐゴシック" charset="-128"/>
            </a:endParaRPr>
          </a:p>
          <a:p>
            <a:r>
              <a:rPr lang="en-US" altLang="en-US" dirty="0" smtClean="0">
                <a:effectLst/>
                <a:ea typeface="ＭＳ Ｐゴシック" charset="-128"/>
              </a:rPr>
              <a:t>Emergencies:  </a:t>
            </a:r>
            <a:r>
              <a:rPr lang="en-US" altLang="en-US" dirty="0" smtClean="0">
                <a:ea typeface="ＭＳ Ｐゴシック" charset="-128"/>
              </a:rPr>
              <a:t>CALL </a:t>
            </a:r>
            <a:r>
              <a:rPr lang="en-US" altLang="en-US" dirty="0" smtClean="0">
                <a:effectLst/>
                <a:ea typeface="ＭＳ Ｐゴシック" charset="-128"/>
              </a:rPr>
              <a:t>the main office </a:t>
            </a:r>
          </a:p>
          <a:p>
            <a:r>
              <a:rPr lang="en-US" dirty="0" smtClean="0"/>
              <a:t>DO NOT email during the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18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It’s Your 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FontTx/>
              <a:buAutoNum type="arabicPeriod"/>
              <a:defRPr/>
            </a:pPr>
            <a:r>
              <a:rPr lang="en-US" dirty="0"/>
              <a:t>What are your hopes and dreams for your child this year?</a:t>
            </a:r>
          </a:p>
          <a:p>
            <a:pPr marL="971550" lvl="1" indent="-514350">
              <a:buFontTx/>
              <a:buAutoNum type="arabicPeriod"/>
              <a:defRPr/>
            </a:pPr>
            <a:r>
              <a:rPr lang="en-US" dirty="0"/>
              <a:t>Is there something important you would like me to know about your child?</a:t>
            </a:r>
          </a:p>
          <a:p>
            <a:pPr marL="914400" lvl="2" indent="0" algn="ctr">
              <a:buFontTx/>
              <a:buNone/>
              <a:defRPr/>
            </a:pPr>
            <a:endParaRPr lang="en-US" i="1" dirty="0"/>
          </a:p>
          <a:p>
            <a:pPr marL="914400" lvl="2" indent="0" algn="ctr">
              <a:buFontTx/>
              <a:buNone/>
              <a:defRPr/>
            </a:pPr>
            <a:r>
              <a:rPr lang="en-US" i="1" dirty="0"/>
              <a:t>Please write your responses on the Hopes and Dreams paper in your blue folder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454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Bye and 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altLang="en-US" sz="3200" b="1" dirty="0" smtClean="0">
                <a:ea typeface="MS PGothic" charset="-128"/>
              </a:rPr>
              <a:t>Before you leave…</a:t>
            </a:r>
          </a:p>
          <a:p>
            <a:pPr lvl="1"/>
            <a:r>
              <a:rPr kumimoji="0" lang="en-US" altLang="en-US" sz="3200" dirty="0" smtClean="0">
                <a:ea typeface="MS PGothic" charset="-128"/>
              </a:rPr>
              <a:t>Write a note to your child</a:t>
            </a:r>
          </a:p>
          <a:p>
            <a:pPr lvl="1"/>
            <a:r>
              <a:rPr kumimoji="0" lang="en-US" altLang="en-US" sz="3200" dirty="0" smtClean="0">
                <a:ea typeface="MS PGothic" charset="-128"/>
              </a:rPr>
              <a:t>Look at your child</a:t>
            </a:r>
            <a:r>
              <a:rPr kumimoji="0" lang="ja-JP" altLang="en-US" sz="3200" dirty="0" smtClean="0">
                <a:ea typeface="MS PGothic" charset="-128"/>
              </a:rPr>
              <a:t>’</a:t>
            </a:r>
            <a:r>
              <a:rPr kumimoji="0" lang="en-US" altLang="ja-JP" sz="3200" dirty="0" smtClean="0">
                <a:ea typeface="MS PGothic" charset="-128"/>
              </a:rPr>
              <a:t>s wonderful work!</a:t>
            </a:r>
          </a:p>
          <a:p>
            <a:pPr marL="349250" lvl="1" indent="0">
              <a:buNone/>
            </a:pPr>
            <a:endParaRPr kumimoji="0" lang="en-US" altLang="en-US" sz="2000" dirty="0" smtClean="0">
              <a:latin typeface="Chalkboard" charset="0"/>
              <a:ea typeface="MS PGothic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337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Mrs. Gutierrez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600" dirty="0">
                <a:cs typeface="Marker Felt"/>
              </a:rPr>
              <a:t>8 </a:t>
            </a:r>
            <a:r>
              <a:rPr lang="en-US" sz="3600" dirty="0" smtClean="0">
                <a:cs typeface="Marker Felt"/>
              </a:rPr>
              <a:t>Years </a:t>
            </a:r>
            <a:r>
              <a:rPr lang="en-US" sz="3600" dirty="0">
                <a:cs typeface="Marker Felt"/>
              </a:rPr>
              <a:t>of T</a:t>
            </a:r>
            <a:r>
              <a:rPr lang="en-US" sz="3600" dirty="0" smtClean="0">
                <a:cs typeface="Marker Felt"/>
              </a:rPr>
              <a:t>eaching </a:t>
            </a:r>
            <a:r>
              <a:rPr lang="en-US" sz="3600" dirty="0">
                <a:cs typeface="Marker Felt"/>
              </a:rPr>
              <a:t>E</a:t>
            </a:r>
            <a:r>
              <a:rPr lang="en-US" sz="3600" dirty="0" smtClean="0">
                <a:cs typeface="Marker Felt"/>
              </a:rPr>
              <a:t>xperience</a:t>
            </a:r>
          </a:p>
          <a:p>
            <a:pPr marL="0" indent="0">
              <a:buNone/>
            </a:pPr>
            <a:r>
              <a:rPr lang="en-US" sz="3600" dirty="0" smtClean="0">
                <a:cs typeface="Marker Felt"/>
              </a:rPr>
              <a:t>Originally from Minnesota</a:t>
            </a:r>
            <a:endParaRPr lang="en-US" sz="3600" dirty="0">
              <a:cs typeface="Marker Felt"/>
            </a:endParaRPr>
          </a:p>
          <a:p>
            <a:pPr marL="0" indent="0">
              <a:buNone/>
            </a:pPr>
            <a:r>
              <a:rPr lang="en-US" sz="3600" dirty="0">
                <a:cs typeface="Marker Felt"/>
              </a:rPr>
              <a:t>Previous </a:t>
            </a:r>
            <a:r>
              <a:rPr lang="en-US" sz="3600" dirty="0" smtClean="0">
                <a:cs typeface="Marker Felt"/>
              </a:rPr>
              <a:t>Careers</a:t>
            </a:r>
            <a:r>
              <a:rPr lang="en-US" sz="3600" dirty="0">
                <a:cs typeface="Marker Felt"/>
              </a:rPr>
              <a:t>:  Budget </a:t>
            </a:r>
            <a:r>
              <a:rPr lang="en-US" sz="3600" dirty="0" smtClean="0">
                <a:cs typeface="Marker Felt"/>
              </a:rPr>
              <a:t>Analyst, Consultant, Entrepreneur</a:t>
            </a:r>
            <a:endParaRPr lang="en-US" sz="3600" dirty="0">
              <a:cs typeface="Marker Felt"/>
            </a:endParaRPr>
          </a:p>
          <a:p>
            <a:pPr marL="0" indent="0">
              <a:buNone/>
            </a:pPr>
            <a:r>
              <a:rPr lang="en-US" sz="3600" dirty="0">
                <a:cs typeface="Marker Felt"/>
              </a:rPr>
              <a:t>Married with </a:t>
            </a:r>
            <a:r>
              <a:rPr lang="en-US" sz="3600" dirty="0" smtClean="0">
                <a:cs typeface="Marker Felt"/>
              </a:rPr>
              <a:t>Two </a:t>
            </a:r>
            <a:r>
              <a:rPr lang="en-US" sz="3600" dirty="0">
                <a:cs typeface="Marker Felt"/>
              </a:rPr>
              <a:t>C</a:t>
            </a:r>
            <a:r>
              <a:rPr lang="en-US" sz="3600" dirty="0" smtClean="0">
                <a:cs typeface="Marker Felt"/>
              </a:rPr>
              <a:t>hildren, Isaac and Hannah</a:t>
            </a:r>
          </a:p>
          <a:p>
            <a:pPr marL="0" indent="0">
              <a:buNone/>
            </a:pPr>
            <a:r>
              <a:rPr lang="en-US" sz="3600" dirty="0" smtClean="0">
                <a:cs typeface="Marker Felt"/>
              </a:rPr>
              <a:t>Reside in Princeton</a:t>
            </a:r>
            <a:endParaRPr lang="en-US" sz="3600" dirty="0">
              <a:cs typeface="Marker Felt"/>
            </a:endParaRPr>
          </a:p>
          <a:p>
            <a:pPr marL="0" indent="0">
              <a:buNone/>
            </a:pPr>
            <a:r>
              <a:rPr lang="en-US" sz="3600" dirty="0">
                <a:cs typeface="Marker Felt"/>
              </a:rPr>
              <a:t>Bicultural </a:t>
            </a:r>
            <a:r>
              <a:rPr lang="en-US" sz="3600" dirty="0" smtClean="0">
                <a:cs typeface="Marker Felt"/>
              </a:rPr>
              <a:t>Family</a:t>
            </a:r>
            <a:endParaRPr lang="en-US" sz="3600" dirty="0">
              <a:cs typeface="Marker Fe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564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Language Immersion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2 </a:t>
            </a:r>
            <a:r>
              <a:rPr lang="en-US" sz="3600" dirty="0"/>
              <a:t>P</a:t>
            </a:r>
            <a:r>
              <a:rPr lang="en-US" sz="3600" dirty="0" smtClean="0"/>
              <a:t>artner </a:t>
            </a:r>
            <a:r>
              <a:rPr lang="en-US" sz="3600" dirty="0"/>
              <a:t>t</a:t>
            </a:r>
            <a:r>
              <a:rPr lang="en-US" sz="3600" dirty="0" smtClean="0"/>
              <a:t>eachers / 2 classes </a:t>
            </a:r>
            <a:endParaRPr lang="en-US" sz="3600" dirty="0"/>
          </a:p>
          <a:p>
            <a:r>
              <a:rPr lang="en-US" sz="3600" dirty="0" smtClean="0"/>
              <a:t>Class names:  Mellow Yellow &amp; Cool Blue</a:t>
            </a:r>
          </a:p>
          <a:p>
            <a:r>
              <a:rPr lang="en-US" sz="3600" dirty="0" smtClean="0"/>
              <a:t>2 ½ </a:t>
            </a:r>
            <a:r>
              <a:rPr lang="en-US" sz="3600" dirty="0"/>
              <a:t>H</a:t>
            </a:r>
            <a:r>
              <a:rPr lang="en-US" sz="3600" dirty="0" smtClean="0"/>
              <a:t>ours with each class per day</a:t>
            </a:r>
          </a:p>
          <a:p>
            <a:r>
              <a:rPr lang="en-US" sz="3600" dirty="0" smtClean="0"/>
              <a:t>Switch classes at__________________</a:t>
            </a:r>
          </a:p>
          <a:p>
            <a:r>
              <a:rPr lang="en-US" sz="3600" dirty="0" smtClean="0"/>
              <a:t>Students end a day and begin the next day with the same teacher.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48454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Schedule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3884848"/>
              </p:ext>
            </p:extLst>
          </p:nvPr>
        </p:nvGraphicFramePr>
        <p:xfrm>
          <a:off x="1055688" y="1762125"/>
          <a:ext cx="10094912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7456"/>
                <a:gridCol w="50474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English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Spanish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Morning Meeting</a:t>
                      </a:r>
                    </a:p>
                    <a:p>
                      <a:pPr algn="ctr"/>
                      <a:r>
                        <a:rPr lang="en-US" dirty="0" smtClean="0"/>
                        <a:t>Word Study</a:t>
                      </a:r>
                    </a:p>
                    <a:p>
                      <a:pPr algn="ctr"/>
                      <a:r>
                        <a:rPr lang="en-US" dirty="0" smtClean="0"/>
                        <a:t>Snack</a:t>
                      </a:r>
                    </a:p>
                    <a:p>
                      <a:pPr algn="ctr"/>
                      <a:r>
                        <a:rPr lang="en-US" dirty="0" smtClean="0"/>
                        <a:t>Reading</a:t>
                      </a:r>
                      <a:r>
                        <a:rPr lang="en-US" baseline="0" dirty="0" smtClean="0"/>
                        <a:t> Workshop</a:t>
                      </a:r>
                    </a:p>
                    <a:p>
                      <a:pPr algn="ctr"/>
                      <a:r>
                        <a:rPr lang="en-US" baseline="0" dirty="0" smtClean="0"/>
                        <a:t>Writing Workshop</a:t>
                      </a:r>
                    </a:p>
                    <a:p>
                      <a:pPr algn="ctr"/>
                      <a:r>
                        <a:rPr lang="en-US" b="1" baseline="0" dirty="0" smtClean="0"/>
                        <a:t>SWITCH</a:t>
                      </a:r>
                    </a:p>
                    <a:p>
                      <a:pPr algn="ctr"/>
                      <a:r>
                        <a:rPr lang="en-US" baseline="0" dirty="0" smtClean="0"/>
                        <a:t>Reading Workshop</a:t>
                      </a:r>
                    </a:p>
                    <a:p>
                      <a:pPr algn="ctr"/>
                      <a:r>
                        <a:rPr lang="en-US" b="1" baseline="0" dirty="0" smtClean="0"/>
                        <a:t>RECESS/LUNCH</a:t>
                      </a:r>
                    </a:p>
                    <a:p>
                      <a:pPr algn="ctr"/>
                      <a:r>
                        <a:rPr lang="en-US" baseline="0" dirty="0" smtClean="0"/>
                        <a:t>Word Study</a:t>
                      </a:r>
                    </a:p>
                    <a:p>
                      <a:pPr algn="ctr"/>
                      <a:r>
                        <a:rPr lang="en-US" baseline="0" dirty="0" smtClean="0"/>
                        <a:t>Writing Workshop</a:t>
                      </a:r>
                    </a:p>
                    <a:p>
                      <a:pPr algn="ctr"/>
                      <a:r>
                        <a:rPr lang="en-US" b="1" baseline="0" dirty="0" smtClean="0"/>
                        <a:t>SPECIALS</a:t>
                      </a:r>
                    </a:p>
                    <a:p>
                      <a:pPr algn="ctr"/>
                      <a:r>
                        <a:rPr lang="en-US" baseline="0" dirty="0" smtClean="0"/>
                        <a:t>Afternoon Meeting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Morning Meeting</a:t>
                      </a:r>
                    </a:p>
                    <a:p>
                      <a:pPr algn="ctr"/>
                      <a:r>
                        <a:rPr lang="en-US" dirty="0" smtClean="0"/>
                        <a:t>Language Arts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smtClean="0"/>
                        <a:t>(Reading, Writing, Word Study)</a:t>
                      </a:r>
                    </a:p>
                    <a:p>
                      <a:pPr algn="ctr"/>
                      <a:r>
                        <a:rPr lang="en-US" baseline="0" dirty="0" smtClean="0"/>
                        <a:t>Snack</a:t>
                      </a:r>
                    </a:p>
                    <a:p>
                      <a:pPr algn="ctr"/>
                      <a:r>
                        <a:rPr lang="en-US" baseline="0" dirty="0" smtClean="0"/>
                        <a:t>Math</a:t>
                      </a:r>
                    </a:p>
                    <a:p>
                      <a:pPr algn="ctr"/>
                      <a:r>
                        <a:rPr lang="en-US" b="1" baseline="0" dirty="0" smtClean="0"/>
                        <a:t>SWITCH</a:t>
                      </a:r>
                    </a:p>
                    <a:p>
                      <a:pPr algn="ctr"/>
                      <a:r>
                        <a:rPr lang="en-US" b="0" baseline="0" dirty="0" smtClean="0"/>
                        <a:t>Language Arts (Reading, Writing, Word Study)</a:t>
                      </a:r>
                    </a:p>
                    <a:p>
                      <a:pPr algn="ctr"/>
                      <a:r>
                        <a:rPr lang="en-US" b="1" baseline="0" dirty="0" smtClean="0"/>
                        <a:t>RECESS/LUNCH</a:t>
                      </a:r>
                    </a:p>
                    <a:p>
                      <a:pPr algn="ctr"/>
                      <a:r>
                        <a:rPr lang="en-US" b="0" baseline="0" dirty="0" smtClean="0"/>
                        <a:t>Math</a:t>
                      </a:r>
                    </a:p>
                    <a:p>
                      <a:pPr algn="ctr"/>
                      <a:r>
                        <a:rPr lang="en-US" b="0" baseline="0" dirty="0" smtClean="0"/>
                        <a:t>Social Studies/Science</a:t>
                      </a:r>
                    </a:p>
                    <a:p>
                      <a:pPr algn="ctr"/>
                      <a:r>
                        <a:rPr lang="en-US" b="1" baseline="0" dirty="0" smtClean="0"/>
                        <a:t>SPECIALS</a:t>
                      </a:r>
                    </a:p>
                    <a:p>
                      <a:pPr algn="ctr"/>
                      <a:r>
                        <a:rPr lang="en-US" b="0" baseline="0" dirty="0" smtClean="0"/>
                        <a:t>Afternoon Meeting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1447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Specials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969272"/>
              </p:ext>
            </p:extLst>
          </p:nvPr>
        </p:nvGraphicFramePr>
        <p:xfrm>
          <a:off x="1474922" y="1965433"/>
          <a:ext cx="8615010" cy="3657600"/>
        </p:xfrm>
        <a:graphic>
          <a:graphicData uri="http://schemas.openxmlformats.org/drawingml/2006/table">
            <a:tbl>
              <a:tblPr firstRow="1" firstCol="1" bandRow="1"/>
              <a:tblGrid>
                <a:gridCol w="2027116"/>
                <a:gridCol w="3691007"/>
                <a:gridCol w="2896887"/>
              </a:tblGrid>
              <a:tr h="5884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Mellow </a:t>
                      </a:r>
                      <a:r>
                        <a:rPr lang="en-US" sz="2400" b="1" dirty="0"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Yellow</a:t>
                      </a:r>
                      <a:endParaRPr lang="en-US" sz="2400" dirty="0"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Cool </a:t>
                      </a:r>
                      <a:r>
                        <a:rPr lang="en-US" sz="2400" b="1" dirty="0"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Blue</a:t>
                      </a:r>
                      <a:endParaRPr lang="en-US" sz="2400" dirty="0"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</a:tr>
              <a:tr h="5884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Monday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Art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Library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</a:tr>
              <a:tr h="5884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Tuesday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PE/Music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Music/PE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</a:tr>
              <a:tr h="7155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Wednesday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Library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Health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</a:tr>
              <a:tr h="5884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Thursday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Music/PE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PE/Music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</a:tr>
              <a:tr h="5884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Friday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Health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Art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2048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Grade Program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3787380"/>
              </p:ext>
            </p:extLst>
          </p:nvPr>
        </p:nvGraphicFramePr>
        <p:xfrm>
          <a:off x="1055688" y="1762123"/>
          <a:ext cx="10094912" cy="4197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7456"/>
                <a:gridCol w="5047456"/>
              </a:tblGrid>
              <a:tr h="83948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Spanish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English</a:t>
                      </a:r>
                      <a:endParaRPr lang="en-US" sz="3600" dirty="0"/>
                    </a:p>
                  </a:txBody>
                  <a:tcPr/>
                </a:tc>
              </a:tr>
              <a:tr h="83948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Spanish</a:t>
                      </a:r>
                      <a:r>
                        <a:rPr lang="en-US" sz="2800" baseline="0" dirty="0" smtClean="0"/>
                        <a:t> Language Arts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Reading Workshop</a:t>
                      </a:r>
                      <a:endParaRPr lang="en-US" sz="2800" dirty="0"/>
                    </a:p>
                  </a:txBody>
                  <a:tcPr/>
                </a:tc>
              </a:tr>
              <a:tr h="83948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Math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Writing Workshop</a:t>
                      </a:r>
                      <a:endParaRPr lang="en-US" sz="2800" dirty="0"/>
                    </a:p>
                  </a:txBody>
                  <a:tcPr/>
                </a:tc>
              </a:tr>
              <a:tr h="83948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Social Studies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Word Study/Handwriting</a:t>
                      </a:r>
                      <a:endParaRPr lang="en-US" sz="2800" dirty="0"/>
                    </a:p>
                  </a:txBody>
                  <a:tcPr/>
                </a:tc>
              </a:tr>
              <a:tr h="83948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Science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Vocabulary</a:t>
                      </a:r>
                      <a:r>
                        <a:rPr lang="en-US" sz="2800" baseline="0" dirty="0" smtClean="0"/>
                        <a:t> Reinforcement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481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Spanish Language 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Estrellita Phonics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Progression:</a:t>
            </a:r>
          </a:p>
          <a:p>
            <a:pPr marL="0" indent="0">
              <a:buNone/>
            </a:pPr>
            <a:r>
              <a:rPr lang="en-US" dirty="0" smtClean="0"/>
              <a:t>	Beginning Sounds </a:t>
            </a:r>
            <a:r>
              <a:rPr lang="en-US" dirty="0" smtClean="0">
                <a:sym typeface="Wingdings"/>
              </a:rPr>
              <a:t> SillablesWordsSentencesStories</a:t>
            </a: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	Students are grouped according to level and instructed in small 	groups</a:t>
            </a:r>
          </a:p>
          <a:p>
            <a:r>
              <a:rPr lang="en-US" b="1" dirty="0" smtClean="0">
                <a:sym typeface="Wingdings"/>
              </a:rPr>
              <a:t>Read-</a:t>
            </a:r>
            <a:r>
              <a:rPr lang="en-US" b="1" dirty="0" err="1" smtClean="0">
                <a:sym typeface="Wingdings"/>
              </a:rPr>
              <a:t>Alouds</a:t>
            </a:r>
            <a:endParaRPr lang="en-US" b="1" dirty="0" smtClean="0">
              <a:sym typeface="Wingdings"/>
            </a:endParaRPr>
          </a:p>
          <a:p>
            <a:pPr marL="336550" lvl="2" indent="0">
              <a:spcBef>
                <a:spcPts val="1000"/>
              </a:spcBef>
              <a:buNone/>
            </a:pPr>
            <a:r>
              <a:rPr lang="en-US" dirty="0" smtClean="0">
                <a:sym typeface="Wingdings"/>
              </a:rPr>
              <a:t>	Familiar </a:t>
            </a:r>
            <a:r>
              <a:rPr lang="en-US" dirty="0" smtClean="0">
                <a:sym typeface="Wingdings"/>
              </a:rPr>
              <a:t>and Authentic</a:t>
            </a:r>
          </a:p>
          <a:p>
            <a:r>
              <a:rPr lang="en-US" b="1" dirty="0" smtClean="0">
                <a:sym typeface="Wingdings"/>
              </a:rPr>
              <a:t>Shared Reading</a:t>
            </a:r>
          </a:p>
          <a:p>
            <a:pPr marL="349250" lvl="1" indent="0">
              <a:buNone/>
            </a:pPr>
            <a:r>
              <a:rPr lang="en-US" dirty="0" smtClean="0">
                <a:sym typeface="Wingdings"/>
              </a:rPr>
              <a:t>	Poems </a:t>
            </a:r>
            <a:r>
              <a:rPr lang="en-US" dirty="0" smtClean="0">
                <a:sym typeface="Wingdings"/>
              </a:rPr>
              <a:t>and songs</a:t>
            </a:r>
          </a:p>
          <a:p>
            <a:pPr marL="457200" lvl="1" indent="0">
              <a:buNone/>
            </a:pPr>
            <a:endParaRPr lang="en-US" dirty="0" smtClean="0">
              <a:sym typeface="Wingding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55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70000"/>
              </a:lnSpc>
              <a:buNone/>
              <a:defRPr/>
            </a:pPr>
            <a:r>
              <a:rPr lang="en-US" sz="2400" b="1" i="1" dirty="0" smtClean="0"/>
              <a:t>By the end of First Grade students will be able to:</a:t>
            </a:r>
            <a:r>
              <a:rPr lang="en-US" sz="2400" b="1" dirty="0" smtClean="0"/>
              <a:t> </a:t>
            </a:r>
            <a:endParaRPr lang="en-US" sz="2400" b="1" dirty="0"/>
          </a:p>
          <a:p>
            <a:pPr marL="342900" indent="-342900">
              <a:lnSpc>
                <a:spcPct val="70000"/>
              </a:lnSpc>
              <a:defRPr/>
            </a:pPr>
            <a:r>
              <a:rPr lang="en-US" sz="2400" dirty="0"/>
              <a:t>Add and subtract within 20.</a:t>
            </a:r>
          </a:p>
          <a:p>
            <a:pPr marL="342900" indent="-342900">
              <a:lnSpc>
                <a:spcPct val="70000"/>
              </a:lnSpc>
              <a:defRPr/>
            </a:pPr>
            <a:r>
              <a:rPr lang="en-US" sz="2400" dirty="0"/>
              <a:t>Understand place value.</a:t>
            </a:r>
          </a:p>
          <a:p>
            <a:pPr marL="342900" indent="-342900">
              <a:lnSpc>
                <a:spcPct val="70000"/>
              </a:lnSpc>
              <a:defRPr/>
            </a:pPr>
            <a:r>
              <a:rPr lang="en-US" sz="2400" dirty="0"/>
              <a:t>Measure lengths indirectly and by iterating length units.</a:t>
            </a:r>
          </a:p>
          <a:p>
            <a:pPr marL="342900" indent="-342900">
              <a:lnSpc>
                <a:spcPct val="70000"/>
              </a:lnSpc>
              <a:defRPr/>
            </a:pPr>
            <a:r>
              <a:rPr lang="en-US" sz="2400" dirty="0"/>
              <a:t>Tell and write time.</a:t>
            </a:r>
          </a:p>
          <a:p>
            <a:pPr marL="342900" indent="-342900">
              <a:lnSpc>
                <a:spcPct val="70000"/>
              </a:lnSpc>
              <a:defRPr/>
            </a:pPr>
            <a:r>
              <a:rPr lang="en-US" sz="2400" dirty="0"/>
              <a:t>Represent and interpret data.</a:t>
            </a:r>
          </a:p>
          <a:p>
            <a:pPr marL="342900" indent="-342900">
              <a:lnSpc>
                <a:spcPct val="70000"/>
              </a:lnSpc>
              <a:defRPr/>
            </a:pPr>
            <a:r>
              <a:rPr lang="en-US" sz="2400" dirty="0"/>
              <a:t>Reason with shapes and their attributes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lnSpc>
                <a:spcPct val="70000"/>
              </a:lnSpc>
              <a:defRPr/>
            </a:pPr>
            <a:r>
              <a:rPr lang="en-US" sz="2400" dirty="0"/>
              <a:t>You may visit </a:t>
            </a:r>
            <a:r>
              <a:rPr lang="en-US" sz="2400" dirty="0">
                <a:hlinkClick r:id="rId2"/>
              </a:rPr>
              <a:t>www.corestandards.org</a:t>
            </a:r>
            <a:r>
              <a:rPr lang="en-US" sz="2400" dirty="0"/>
              <a:t> for further information about the new NJ standards for Language Arts and </a:t>
            </a:r>
            <a:r>
              <a:rPr lang="en-US" sz="2400" dirty="0" smtClean="0"/>
              <a:t>Math and  </a:t>
            </a:r>
            <a:r>
              <a:rPr lang="en-US" sz="2400" dirty="0" smtClean="0">
                <a:hlinkClick r:id="rId3"/>
              </a:rPr>
              <a:t>www.everydaymathonline.com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3702" y="2038764"/>
            <a:ext cx="1597057" cy="2178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2195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4013</TotalTime>
  <Words>1014</Words>
  <Application>Microsoft Macintosh PowerPoint</Application>
  <PresentationFormat>Widescreen</PresentationFormat>
  <Paragraphs>222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40" baseType="lpstr">
      <vt:lpstr>Book Antiqua</vt:lpstr>
      <vt:lpstr>Candara</vt:lpstr>
      <vt:lpstr>Chalkboard</vt:lpstr>
      <vt:lpstr>Marker Felt</vt:lpstr>
      <vt:lpstr>Mistral</vt:lpstr>
      <vt:lpstr>MS PGothic</vt:lpstr>
      <vt:lpstr>ＭＳ Ｐゴシック</vt:lpstr>
      <vt:lpstr>Times New Roman</vt:lpstr>
      <vt:lpstr>Wingdings</vt:lpstr>
      <vt:lpstr>メイリオ</vt:lpstr>
      <vt:lpstr>Arial</vt:lpstr>
      <vt:lpstr>Infusion</vt:lpstr>
      <vt:lpstr>First Grade  Dual Language Immersion</vt:lpstr>
      <vt:lpstr>Sra. Rodriguez</vt:lpstr>
      <vt:lpstr> Mrs. Gutierrez</vt:lpstr>
      <vt:lpstr>Dual Language Immersion</vt:lpstr>
      <vt:lpstr>Daily Schedule</vt:lpstr>
      <vt:lpstr>Specials Schedule</vt:lpstr>
      <vt:lpstr>First Grade Program</vt:lpstr>
      <vt:lpstr>Spanish Language Arts</vt:lpstr>
      <vt:lpstr>Math</vt:lpstr>
      <vt:lpstr>Social Studies</vt:lpstr>
      <vt:lpstr>Science</vt:lpstr>
      <vt:lpstr>Spanish Homework</vt:lpstr>
      <vt:lpstr>Reading Workshop</vt:lpstr>
      <vt:lpstr>Writing Units of Study</vt:lpstr>
      <vt:lpstr>Writing Workshop</vt:lpstr>
      <vt:lpstr>Word Study/Handwriting</vt:lpstr>
      <vt:lpstr>English Homework</vt:lpstr>
      <vt:lpstr>Reading Homework</vt:lpstr>
      <vt:lpstr>Assessments</vt:lpstr>
      <vt:lpstr>How Can You Support Your Child at Home?</vt:lpstr>
      <vt:lpstr>Code of Conduct</vt:lpstr>
      <vt:lpstr>Important Reminders</vt:lpstr>
      <vt:lpstr>Field Trips/Residency</vt:lpstr>
      <vt:lpstr>Room Parents</vt:lpstr>
      <vt:lpstr>Webpage</vt:lpstr>
      <vt:lpstr>Ways to Contact Us:</vt:lpstr>
      <vt:lpstr>Now It’s Your Turn</vt:lpstr>
      <vt:lpstr>Good Bye and 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Grade  Dual Language Immersion</dc:title>
  <dc:creator>Microsoft Office User</dc:creator>
  <cp:lastModifiedBy>Microsoft Office User</cp:lastModifiedBy>
  <cp:revision>20</cp:revision>
  <dcterms:created xsi:type="dcterms:W3CDTF">2015-09-19T14:13:37Z</dcterms:created>
  <dcterms:modified xsi:type="dcterms:W3CDTF">2015-09-23T16:27:49Z</dcterms:modified>
</cp:coreProperties>
</file>